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embeddings/oleObject1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71" r:id="rId4"/>
    <p:sldId id="263" r:id="rId5"/>
    <p:sldId id="258" r:id="rId6"/>
    <p:sldId id="260" r:id="rId7"/>
    <p:sldId id="262" r:id="rId8"/>
    <p:sldId id="264" r:id="rId9"/>
    <p:sldId id="269" r:id="rId10"/>
    <p:sldId id="274" r:id="rId11"/>
    <p:sldId id="265" r:id="rId12"/>
    <p:sldId id="266" r:id="rId13"/>
    <p:sldId id="272" r:id="rId14"/>
    <p:sldId id="268" r:id="rId15"/>
    <p:sldId id="273" r:id="rId16"/>
    <p:sldId id="276" r:id="rId17"/>
    <p:sldId id="277" r:id="rId18"/>
    <p:sldId id="280" r:id="rId19"/>
    <p:sldId id="281" r:id="rId20"/>
    <p:sldId id="278" r:id="rId21"/>
    <p:sldId id="284" r:id="rId22"/>
    <p:sldId id="285" r:id="rId23"/>
    <p:sldId id="287" r:id="rId24"/>
    <p:sldId id="286" r:id="rId25"/>
    <p:sldId id="289" r:id="rId26"/>
    <p:sldId id="283" r:id="rId27"/>
    <p:sldId id="288" r:id="rId28"/>
    <p:sldId id="290" r:id="rId29"/>
    <p:sldId id="291" r:id="rId30"/>
    <p:sldId id="29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4" autoAdjust="0"/>
    <p:restoredTop sz="89932" autoAdjust="0"/>
  </p:normalViewPr>
  <p:slideViewPr>
    <p:cSldViewPr snapToObjects="1">
      <p:cViewPr>
        <p:scale>
          <a:sx n="72" d="100"/>
          <a:sy n="72" d="100"/>
        </p:scale>
        <p:origin x="-2160" y="-5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Chart%20in%20Microsoft%20Office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Microsoft Office PowerPoint]Sheet1'!$B$1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strRef>
              <c:f>'[Chart in Microsoft Office PowerPoint]Sheet1'!$A$2:$A$5</c:f>
              <c:strCache>
                <c:ptCount val="4"/>
                <c:pt idx="0">
                  <c:v>active laptop</c:v>
                </c:pt>
                <c:pt idx="1">
                  <c:v>passive laptop</c:v>
                </c:pt>
                <c:pt idx="2">
                  <c:v>active cup</c:v>
                </c:pt>
                <c:pt idx="3">
                  <c:v>passive cup</c:v>
                </c:pt>
              </c:strCache>
            </c:strRef>
          </c:cat>
          <c:val>
            <c:numRef>
              <c:f>'[Chart in Microsoft Office PowerPoint]Sheet1'!$B$2:$B$5</c:f>
              <c:numCache>
                <c:formatCode>General</c:formatCode>
                <c:ptCount val="4"/>
                <c:pt idx="0">
                  <c:v>1.0</c:v>
                </c:pt>
                <c:pt idx="1">
                  <c:v>0.0</c:v>
                </c:pt>
                <c:pt idx="2">
                  <c:v>0.0</c:v>
                </c:pt>
                <c:pt idx="3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83248808"/>
        <c:axId val="-2083245864"/>
      </c:barChart>
      <c:catAx>
        <c:axId val="-2083248808"/>
        <c:scaling>
          <c:orientation val="minMax"/>
        </c:scaling>
        <c:delete val="0"/>
        <c:axPos val="b"/>
        <c:majorTickMark val="out"/>
        <c:minorTickMark val="none"/>
        <c:tickLblPos val="nextTo"/>
        <c:crossAx val="-2083245864"/>
        <c:crosses val="autoZero"/>
        <c:auto val="1"/>
        <c:lblAlgn val="ctr"/>
        <c:lblOffset val="100"/>
        <c:noMultiLvlLbl val="0"/>
      </c:catAx>
      <c:valAx>
        <c:axId val="-2083245864"/>
        <c:scaling>
          <c:orientation val="minMax"/>
          <c:max val="1.0"/>
        </c:scaling>
        <c:delete val="0"/>
        <c:axPos val="l"/>
        <c:numFmt formatCode="General" sourceLinked="1"/>
        <c:majorTickMark val="out"/>
        <c:minorTickMark val="none"/>
        <c:tickLblPos val="nextTo"/>
        <c:crossAx val="-2083248808"/>
        <c:crosses val="autoZero"/>
        <c:crossBetween val="between"/>
        <c:majorUnit val="1.0"/>
        <c:minorUnit val="0.2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96C0D-80FB-7F40-9999-44450120D948}" type="datetimeFigureOut">
              <a:rPr lang="en-US" smtClean="0"/>
              <a:t>6/8/13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E77D0-2FEE-A246-9E1F-3B00A40B9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2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當我們擁有第一人稱影片</a:t>
            </a:r>
            <a:r>
              <a:rPr lang="en-US" altLang="zh-TW" dirty="0" smtClean="0"/>
              <a:t>,</a:t>
            </a:r>
            <a:r>
              <a:rPr lang="zh-TW" altLang="en-US" dirty="0" smtClean="0"/>
              <a:t>如何去辨識畫面中主角正在從事的行為</a:t>
            </a:r>
            <a:r>
              <a:rPr lang="en-US" altLang="zh-TW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31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在碩論中先限縮問題範圍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3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63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Conditional Random Fields for Activity Recognition:</a:t>
            </a:r>
          </a:p>
          <a:p>
            <a:r>
              <a:rPr lang="en-US" sz="1200" b="1" dirty="0" smtClean="0"/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cases where features depend on observations from many time steps, we confirm that CRFs are robust against any degradation in performance</a:t>
            </a:r>
          </a:p>
          <a:p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在機器人領域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robot tag domain, we wish to identify which robot is the seeker at each time step of the simulation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”, features: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Raw Positions, Velocities,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4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5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4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4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4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20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48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36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60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92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47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12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3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4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.bin"/><Relationship Id="rId12" Type="http://schemas.openxmlformats.org/officeDocument/2006/relationships/image" Target="../media/image16.emf"/><Relationship Id="rId13" Type="http://schemas.openxmlformats.org/officeDocument/2006/relationships/image" Target="../media/image11.jpg"/><Relationship Id="rId14" Type="http://schemas.openxmlformats.org/officeDocument/2006/relationships/chart" Target="../charts/chart1.xml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.bin"/><Relationship Id="rId4" Type="http://schemas.openxmlformats.org/officeDocument/2006/relationships/image" Target="../media/image12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13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14.emf"/><Relationship Id="rId9" Type="http://schemas.openxmlformats.org/officeDocument/2006/relationships/oleObject" Target="../embeddings/oleObject9.bin"/><Relationship Id="rId10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1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333" y="1950862"/>
            <a:ext cx="8974667" cy="1921228"/>
          </a:xfrm>
        </p:spPr>
        <p:txBody>
          <a:bodyPr>
            <a:noAutofit/>
          </a:bodyPr>
          <a:lstStyle/>
          <a:p>
            <a:r>
              <a:rPr lang="zh-CHT" altLang="en-US" sz="3200" dirty="0"/>
              <a:t>基於時序金字塔之第一人稱影像行為辨識</a:t>
            </a:r>
            <a:br>
              <a:rPr lang="zh-CHT" altLang="en-US" sz="3200" dirty="0"/>
            </a:br>
            <a:r>
              <a:rPr lang="en-US" altLang="zh-CHT" sz="3200" dirty="0" smtClean="0"/>
              <a:t/>
            </a:r>
            <a:br>
              <a:rPr lang="en-US" altLang="zh-CHT" sz="3200" dirty="0" smtClean="0"/>
            </a:br>
            <a:r>
              <a:rPr lang="en-US" sz="3600" dirty="0" smtClean="0"/>
              <a:t>Activity </a:t>
            </a:r>
            <a:r>
              <a:rPr lang="en-US" sz="3600" dirty="0"/>
              <a:t>Recognition in First-Person Camera View Based on</a:t>
            </a:r>
            <a:br>
              <a:rPr lang="en-US" sz="3600" dirty="0"/>
            </a:br>
            <a:r>
              <a:rPr lang="en-US" sz="3600" dirty="0"/>
              <a:t>Temporal Pyramid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4445" y="4873978"/>
            <a:ext cx="8119533" cy="1752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Speaker: </a:t>
            </a:r>
            <a:r>
              <a:rPr lang="en-US" sz="2800" dirty="0" err="1" smtClean="0"/>
              <a:t>Hsaun</a:t>
            </a:r>
            <a:r>
              <a:rPr lang="en-US" sz="2800" dirty="0"/>
              <a:t>-</a:t>
            </a:r>
            <a:r>
              <a:rPr lang="en-US" sz="2800" dirty="0" smtClean="0"/>
              <a:t>Ming Liu </a:t>
            </a:r>
          </a:p>
          <a:p>
            <a:r>
              <a:rPr lang="en-US" sz="2800" dirty="0" smtClean="0"/>
              <a:t>Advisor: Ming </a:t>
            </a:r>
            <a:r>
              <a:rPr lang="en-US" sz="2800" dirty="0" err="1" smtClean="0"/>
              <a:t>Ouhyoung</a:t>
            </a:r>
            <a:r>
              <a:rPr lang="en-US" sz="2800" dirty="0" smtClean="0"/>
              <a:t>, </a:t>
            </a:r>
            <a:r>
              <a:rPr lang="en-US" sz="2800" dirty="0" err="1" smtClean="0"/>
              <a:t>Ph.D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803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384921"/>
              </p:ext>
            </p:extLst>
          </p:nvPr>
        </p:nvGraphicFramePr>
        <p:xfrm>
          <a:off x="1066800" y="3122706"/>
          <a:ext cx="7162800" cy="1447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1400"/>
                <a:gridCol w="3581400"/>
              </a:tblGrid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Good Part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Bad Part</a:t>
                      </a:r>
                      <a:endParaRPr lang="en-US" dirty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Sequential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Interleaved/Co-occurrence</a:t>
                      </a:r>
                      <a:endParaRPr lang="en-US" sz="1800" b="1" dirty="0" smtClean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baseline="0" dirty="0" smtClean="0"/>
                        <a:t>variation in duration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05000" y="2274047"/>
            <a:ext cx="5265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Properties of Activities of Daily Life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072008" y="4876799"/>
            <a:ext cx="3603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Conditional Random Fields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410200" y="4724400"/>
            <a:ext cx="26208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Temporal Pyramid,</a:t>
            </a:r>
          </a:p>
          <a:p>
            <a:r>
              <a:rPr lang="en-US" sz="2400" b="1" dirty="0" smtClean="0"/>
              <a:t>Sequence Finding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745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8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Conditional Random Fields for Activity </a:t>
            </a:r>
            <a:r>
              <a:rPr lang="en-US" sz="2800" dirty="0" smtClean="0"/>
              <a:t>Recognition [Vail </a:t>
            </a:r>
            <a:r>
              <a:rPr lang="en-US" sz="2800" i="1" dirty="0" smtClean="0"/>
              <a:t>et al., </a:t>
            </a:r>
            <a:r>
              <a:rPr lang="en-US" sz="2800" dirty="0" smtClean="0"/>
              <a:t>07]</a:t>
            </a:r>
          </a:p>
          <a:p>
            <a:endParaRPr lang="en-US" sz="2800" dirty="0"/>
          </a:p>
          <a:p>
            <a:r>
              <a:rPr lang="en-US" sz="2800" dirty="0" smtClean="0"/>
              <a:t>Detecting </a:t>
            </a:r>
            <a:r>
              <a:rPr lang="en-US" sz="2800" dirty="0"/>
              <a:t>Activities of Daily Living in First-person Camera Views [</a:t>
            </a:r>
            <a:r>
              <a:rPr lang="en-US" sz="2800" dirty="0" err="1" smtClean="0"/>
              <a:t>Pirsiavash</a:t>
            </a:r>
            <a:r>
              <a:rPr lang="en-US" sz="2800" dirty="0" smtClean="0"/>
              <a:t> </a:t>
            </a:r>
            <a:r>
              <a:rPr lang="en-US" sz="2800" i="1" dirty="0" smtClean="0"/>
              <a:t>et al., </a:t>
            </a:r>
            <a:r>
              <a:rPr lang="en-US" sz="2800" dirty="0" smtClean="0"/>
              <a:t> 12]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4267200"/>
            <a:ext cx="3200400" cy="2410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494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28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1034556" y="1503681"/>
            <a:ext cx="7629832" cy="5269004"/>
            <a:chOff x="831705" y="822828"/>
            <a:chExt cx="8099547" cy="5593379"/>
          </a:xfrm>
        </p:grpSpPr>
        <p:sp>
          <p:nvSpPr>
            <p:cNvPr id="4" name="Rounded Rectangle 3"/>
            <p:cNvSpPr/>
            <p:nvPr/>
          </p:nvSpPr>
          <p:spPr>
            <a:xfrm>
              <a:off x="852205" y="1000661"/>
              <a:ext cx="921029" cy="6001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  <a:r>
                <a:rPr lang="en-US" dirty="0" smtClean="0"/>
                <a:t>ew </a:t>
              </a:r>
              <a:r>
                <a:rPr lang="en-US" dirty="0"/>
                <a:t>f</a:t>
              </a:r>
              <a:r>
                <a:rPr lang="en-US" dirty="0" smtClean="0"/>
                <a:t>rame</a:t>
              </a:r>
              <a:endParaRPr lang="en-US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460665" y="857719"/>
              <a:ext cx="1365379" cy="1016595"/>
              <a:chOff x="2274661" y="725751"/>
              <a:chExt cx="1365379" cy="1016595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2274661" y="7257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detector</a:t>
                </a:r>
                <a:endParaRPr lang="en-US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427061" y="8781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. detector</a:t>
                </a:r>
                <a:endParaRPr lang="en-US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579461" y="10305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</a:t>
                </a:r>
                <a:r>
                  <a:rPr lang="en-US" sz="1600" dirty="0" smtClean="0"/>
                  <a:t>bj. detector</a:t>
                </a:r>
                <a:endParaRPr lang="en-US" sz="1600" dirty="0"/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4315572" y="1015602"/>
              <a:ext cx="1060579" cy="660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r>
                <a:rPr lang="en-US" dirty="0" smtClean="0"/>
                <a:t>eature vector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39045" y="822828"/>
              <a:ext cx="1339678" cy="105148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feature vector</a:t>
              </a:r>
            </a:p>
            <a:p>
              <a:pPr algn="ctr"/>
              <a:r>
                <a:rPr lang="en-US" dirty="0" smtClean="0"/>
                <a:t>(segment)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99994" y="4704506"/>
              <a:ext cx="3530941" cy="1395896"/>
              <a:chOff x="201853" y="4020814"/>
              <a:chExt cx="3218270" cy="1408859"/>
            </a:xfrm>
          </p:grpSpPr>
          <p:sp>
            <p:nvSpPr>
              <p:cNvPr id="12" name="Rounded Rectangle 11"/>
              <p:cNvSpPr/>
              <p:nvPr/>
            </p:nvSpPr>
            <p:spPr>
              <a:xfrm rot="20075745">
                <a:off x="201853" y="5084715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737227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302143" y="4020814"/>
                <a:ext cx="311798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346992" y="2242149"/>
              <a:ext cx="3786411" cy="1323456"/>
              <a:chOff x="294063" y="4020815"/>
              <a:chExt cx="3467507" cy="124763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306703" y="4912237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078675" y="4923491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02143" y="4020815"/>
                <a:ext cx="3117980" cy="344958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980502" y="4729972"/>
              <a:ext cx="3950750" cy="1325277"/>
              <a:chOff x="5047985" y="5006065"/>
              <a:chExt cx="5281589" cy="1498583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047985" y="5006065"/>
                <a:ext cx="5281589" cy="1489110"/>
                <a:chOff x="519070" y="4020815"/>
                <a:chExt cx="3924519" cy="1330948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3585815" y="4964953"/>
                  <a:ext cx="857774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/>
                    <a:t>Laundry</a:t>
                  </a:r>
                </a:p>
                <a:p>
                  <a:pPr algn="ctr"/>
                  <a:r>
                    <a:rPr lang="en-US" sz="1000" dirty="0" smtClean="0"/>
                    <a:t>stage_2</a:t>
                  </a:r>
                  <a:endParaRPr lang="en-US" sz="1000" dirty="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519070" y="4470199"/>
                  <a:ext cx="1906971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/>
                    <a:t>Laundry stage_1</a:t>
                  </a:r>
                  <a:endParaRPr lang="en-US" sz="1100" dirty="0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2588076" y="4479768"/>
                  <a:ext cx="1855513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527150" y="4020815"/>
                  <a:ext cx="3916439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</p:grpSp>
          <p:sp>
            <p:nvSpPr>
              <p:cNvPr id="29" name="Rounded Rectangle 28"/>
              <p:cNvSpPr/>
              <p:nvPr/>
            </p:nvSpPr>
            <p:spPr>
              <a:xfrm>
                <a:off x="6458310" y="6071870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7837861" y="6056139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</p:grpSp>
        <p:sp>
          <p:nvSpPr>
            <p:cNvPr id="35" name="Or 34"/>
            <p:cNvSpPr/>
            <p:nvPr/>
          </p:nvSpPr>
          <p:spPr>
            <a:xfrm>
              <a:off x="5729682" y="1162519"/>
              <a:ext cx="266304" cy="268942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4" idx="3"/>
            </p:cNvCxnSpPr>
            <p:nvPr/>
          </p:nvCxnSpPr>
          <p:spPr>
            <a:xfrm>
              <a:off x="1773234" y="1300732"/>
              <a:ext cx="68743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36"/>
            <p:cNvCxnSpPr>
              <a:endCxn id="9" idx="1"/>
            </p:cNvCxnSpPr>
            <p:nvPr/>
          </p:nvCxnSpPr>
          <p:spPr>
            <a:xfrm>
              <a:off x="3826044" y="1345951"/>
              <a:ext cx="48952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Arrow Connector 37"/>
            <p:cNvCxnSpPr>
              <a:endCxn id="35" idx="2"/>
            </p:cNvCxnSpPr>
            <p:nvPr/>
          </p:nvCxnSpPr>
          <p:spPr>
            <a:xfrm flipV="1">
              <a:off x="5385966" y="1296990"/>
              <a:ext cx="343716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Straight Arrow Connector 38"/>
            <p:cNvCxnSpPr>
              <a:stCxn id="35" idx="6"/>
            </p:cNvCxnSpPr>
            <p:nvPr/>
          </p:nvCxnSpPr>
          <p:spPr>
            <a:xfrm flipV="1">
              <a:off x="5995986" y="1293248"/>
              <a:ext cx="363751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>
              <a:stCxn id="10" idx="3"/>
            </p:cNvCxnSpPr>
            <p:nvPr/>
          </p:nvCxnSpPr>
          <p:spPr>
            <a:xfrm flipV="1">
              <a:off x="7678723" y="1345951"/>
              <a:ext cx="641904" cy="262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320627" y="1348571"/>
              <a:ext cx="0" cy="6923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947808" y="2040906"/>
              <a:ext cx="73728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47808" y="2040906"/>
              <a:ext cx="0" cy="86089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947808" y="2891641"/>
              <a:ext cx="48312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Arrow Connector 44"/>
            <p:cNvCxnSpPr>
              <a:stCxn id="47" idx="3"/>
              <a:endCxn id="24" idx="1"/>
            </p:cNvCxnSpPr>
            <p:nvPr/>
          </p:nvCxnSpPr>
          <p:spPr>
            <a:xfrm>
              <a:off x="3214682" y="2900370"/>
              <a:ext cx="1132310" cy="14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2295519" y="3415006"/>
              <a:ext cx="3694" cy="3659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Decision 46"/>
            <p:cNvSpPr/>
            <p:nvPr/>
          </p:nvSpPr>
          <p:spPr>
            <a:xfrm>
              <a:off x="1384219" y="2385734"/>
              <a:ext cx="1830463" cy="1029272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</a:t>
              </a:r>
              <a:r>
                <a:rPr lang="en-US" sz="1100" dirty="0" smtClean="0"/>
                <a:t>imilar with the latest segment?</a:t>
              </a:r>
              <a:endParaRPr lang="en-US" sz="11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34409" y="2588693"/>
              <a:ext cx="37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no</a:t>
              </a:r>
              <a:endParaRPr lang="en-US" sz="1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03297" y="3389618"/>
              <a:ext cx="425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yes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63626" y="3707555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discard</a:t>
              </a:r>
              <a:endParaRPr lang="en-US" sz="1400" dirty="0"/>
            </a:p>
          </p:txBody>
        </p:sp>
        <p:sp>
          <p:nvSpPr>
            <p:cNvPr id="51" name="Left Arrow 50"/>
            <p:cNvSpPr/>
            <p:nvPr/>
          </p:nvSpPr>
          <p:spPr>
            <a:xfrm flipV="1">
              <a:off x="7124253" y="3320850"/>
              <a:ext cx="265385" cy="137536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404484" y="6046875"/>
              <a:ext cx="91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Refresh</a:t>
              </a:r>
              <a:endParaRPr lang="en-US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76667" y="602142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Inference</a:t>
              </a:r>
              <a:endParaRPr lang="en-US" b="1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8320627" y="2889021"/>
              <a:ext cx="46104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781667" y="2891641"/>
              <a:ext cx="0" cy="1506779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831705" y="4398420"/>
              <a:ext cx="794996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831705" y="4398420"/>
              <a:ext cx="1" cy="93558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9" name="Straight Arrow Connector 58"/>
            <p:cNvCxnSpPr>
              <a:endCxn id="16" idx="1"/>
            </p:cNvCxnSpPr>
            <p:nvPr/>
          </p:nvCxnSpPr>
          <p:spPr>
            <a:xfrm>
              <a:off x="831706" y="5320648"/>
              <a:ext cx="26945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476284" y="3766876"/>
              <a:ext cx="176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Merge and Build</a:t>
              </a:r>
              <a:endParaRPr lang="en-US" b="1" dirty="0"/>
            </a:p>
          </p:txBody>
        </p:sp>
      </p:grpSp>
      <p:cxnSp>
        <p:nvCxnSpPr>
          <p:cNvPr id="73" name="Straight Arrow Connector 72"/>
          <p:cNvCxnSpPr/>
          <p:nvPr/>
        </p:nvCxnSpPr>
        <p:spPr>
          <a:xfrm>
            <a:off x="4648200" y="5715000"/>
            <a:ext cx="1776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5" name="Curved Down Arrow 74"/>
          <p:cNvSpPr/>
          <p:nvPr/>
        </p:nvSpPr>
        <p:spPr>
          <a:xfrm rot="860303">
            <a:off x="6745541" y="5677255"/>
            <a:ext cx="1323229" cy="33122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846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1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pic>
        <p:nvPicPr>
          <p:cNvPr id="5" name="Content Placeholder 4" descr="00060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2" t="8753" b="8753"/>
          <a:stretch/>
        </p:blipFill>
        <p:spPr>
          <a:xfrm>
            <a:off x="959945" y="1489654"/>
            <a:ext cx="6660055" cy="4525963"/>
          </a:xfrm>
        </p:spPr>
      </p:pic>
      <p:sp>
        <p:nvSpPr>
          <p:cNvPr id="6" name="Frame 5"/>
          <p:cNvSpPr/>
          <p:nvPr/>
        </p:nvSpPr>
        <p:spPr>
          <a:xfrm>
            <a:off x="3048000" y="2807732"/>
            <a:ext cx="2438400" cy="2484184"/>
          </a:xfrm>
          <a:prstGeom prst="frame">
            <a:avLst>
              <a:gd name="adj1" fmla="val 334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5791200" y="3944711"/>
            <a:ext cx="914400" cy="838200"/>
          </a:xfrm>
          <a:prstGeom prst="frame">
            <a:avLst>
              <a:gd name="adj1" fmla="val 33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0" y="2438400"/>
            <a:ext cx="2438400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</a:rPr>
              <a:t>Active Laptop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1200" y="3733800"/>
            <a:ext cx="914400" cy="2616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100" dirty="0" smtClean="0">
                <a:solidFill>
                  <a:srgbClr val="FFFF00"/>
                </a:solidFill>
              </a:rPr>
              <a:t>Passive Cup</a:t>
            </a:r>
            <a:endParaRPr lang="en-US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46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It’s all about objects</a:t>
            </a:r>
          </a:p>
          <a:p>
            <a:pPr lvl="1"/>
            <a:r>
              <a:rPr lang="en-US" sz="2000" dirty="0"/>
              <a:t>Detecting Activities of Daily Living in First-person </a:t>
            </a:r>
          </a:p>
          <a:p>
            <a:pPr marL="457200" lvl="1" indent="0">
              <a:buNone/>
            </a:pPr>
            <a:r>
              <a:rPr lang="en-US" sz="2000" dirty="0"/>
              <a:t>Camera Views [</a:t>
            </a:r>
            <a:r>
              <a:rPr lang="en-US" sz="2000" dirty="0" err="1"/>
              <a:t>Pirsiavash</a:t>
            </a:r>
            <a:r>
              <a:rPr lang="en-US" sz="2000" dirty="0"/>
              <a:t> </a:t>
            </a:r>
            <a:r>
              <a:rPr lang="en-US" sz="2000" i="1" dirty="0"/>
              <a:t>et al., </a:t>
            </a:r>
            <a:r>
              <a:rPr lang="en-US" sz="2000" dirty="0"/>
              <a:t> 12]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Activity Recognition in the Home Using Simple </a:t>
            </a:r>
          </a:p>
          <a:p>
            <a:pPr marL="457200" lvl="1" indent="0">
              <a:buNone/>
            </a:pPr>
            <a:r>
              <a:rPr lang="en-US" sz="2000" dirty="0"/>
              <a:t>and Ubiquitous Sensors [</a:t>
            </a:r>
            <a:r>
              <a:rPr lang="da-DK" sz="2000" dirty="0" err="1"/>
              <a:t>Tapia</a:t>
            </a:r>
            <a:r>
              <a:rPr lang="da-DK" sz="2000" dirty="0"/>
              <a:t> et al., 04</a:t>
            </a:r>
            <a:r>
              <a:rPr lang="en-US" sz="2000" dirty="0"/>
              <a:t>]</a:t>
            </a:r>
          </a:p>
          <a:p>
            <a:pPr marL="457200" lvl="1" indent="0">
              <a:buNone/>
            </a:pPr>
            <a:endParaRPr lang="en-US" sz="2000" b="1" dirty="0"/>
          </a:p>
          <a:p>
            <a:pPr lvl="1"/>
            <a:r>
              <a:rPr lang="en-US" sz="2000" dirty="0"/>
              <a:t>An emerging pattern based approach to activity </a:t>
            </a:r>
          </a:p>
          <a:p>
            <a:pPr marL="457200" lvl="1" indent="0">
              <a:buNone/>
            </a:pPr>
            <a:r>
              <a:rPr lang="en-US" sz="2000" dirty="0"/>
              <a:t>recognition [</a:t>
            </a:r>
            <a:r>
              <a:rPr lang="en-US" sz="2000" dirty="0" err="1"/>
              <a:t>Gu</a:t>
            </a:r>
            <a:r>
              <a:rPr lang="en-US" sz="2000" dirty="0"/>
              <a:t> </a:t>
            </a:r>
            <a:r>
              <a:rPr lang="en-US" sz="2000" i="1" dirty="0"/>
              <a:t>et al., </a:t>
            </a:r>
            <a:r>
              <a:rPr lang="en-US" sz="2000" dirty="0"/>
              <a:t>09]</a:t>
            </a:r>
          </a:p>
          <a:p>
            <a:endParaRPr lang="en-US" b="1" dirty="0" smtClean="0"/>
          </a:p>
          <a:p>
            <a:r>
              <a:rPr lang="en-US" b="1" dirty="0" smtClean="0"/>
              <a:t>Improvement in object detection</a:t>
            </a:r>
          </a:p>
          <a:p>
            <a:pPr lvl="1"/>
            <a:r>
              <a:rPr lang="en-US" sz="1900" dirty="0"/>
              <a:t>Recognition Using Visual </a:t>
            </a:r>
            <a:r>
              <a:rPr lang="en-US" sz="1900" dirty="0" smtClean="0"/>
              <a:t>Phrases [</a:t>
            </a:r>
            <a:r>
              <a:rPr lang="en-US" sz="1900" dirty="0" err="1" smtClean="0"/>
              <a:t>Sadeghi</a:t>
            </a:r>
            <a:r>
              <a:rPr lang="en-US" sz="1900" dirty="0" smtClean="0"/>
              <a:t> et al,. 11]</a:t>
            </a:r>
            <a:endParaRPr lang="en-US" sz="1900" b="1" dirty="0" smtClean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92273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5970" y="2778729"/>
            <a:ext cx="26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Feature vector(frame):</a:t>
            </a:r>
            <a:endParaRPr lang="en-US" sz="2000" b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943436"/>
              </p:ext>
            </p:extLst>
          </p:nvPr>
        </p:nvGraphicFramePr>
        <p:xfrm>
          <a:off x="612976" y="1600200"/>
          <a:ext cx="2760146" cy="43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6" name="Equation" r:id="rId3" imgW="1282700" imgH="203200" progId="Equation.3">
                  <p:embed/>
                </p:oleObj>
              </mc:Choice>
              <mc:Fallback>
                <p:oleObj name="Equation" r:id="rId3" imgW="1282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976" y="1600200"/>
                        <a:ext cx="2760146" cy="437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08583" y="1631264"/>
            <a:ext cx="5049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enote indexes  of an input sequence with n frames</a:t>
            </a:r>
          </a:p>
          <a:p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enote indexes of m objects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602772"/>
              </p:ext>
            </p:extLst>
          </p:nvPr>
        </p:nvGraphicFramePr>
        <p:xfrm>
          <a:off x="553722" y="2199039"/>
          <a:ext cx="2857500" cy="427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7" name="Equation" r:id="rId5" imgW="1358900" imgH="203200" progId="Equation.3">
                  <p:embed/>
                </p:oleObj>
              </mc:Choice>
              <mc:Fallback>
                <p:oleObj name="Equation" r:id="rId5" imgW="1358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3722" y="2199039"/>
                        <a:ext cx="2857500" cy="427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612976" y="3264474"/>
            <a:ext cx="6847992" cy="1600200"/>
            <a:chOff x="689476" y="4724400"/>
            <a:chExt cx="6847992" cy="1600200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79559802"/>
                </p:ext>
              </p:extLst>
            </p:nvPr>
          </p:nvGraphicFramePr>
          <p:xfrm>
            <a:off x="689476" y="4724400"/>
            <a:ext cx="1672724" cy="577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8" name="Equation" r:id="rId7" imgW="698500" imgH="241300" progId="Equation.3">
                    <p:embed/>
                  </p:oleObj>
                </mc:Choice>
                <mc:Fallback>
                  <p:oleObj name="Equation" r:id="rId7" imgW="698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89476" y="4724400"/>
                          <a:ext cx="1672724" cy="577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90719938"/>
                </p:ext>
              </p:extLst>
            </p:nvPr>
          </p:nvGraphicFramePr>
          <p:xfrm>
            <a:off x="2390694" y="5267363"/>
            <a:ext cx="854680" cy="523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9" name="Equation" r:id="rId9" imgW="393700" imgH="241300" progId="Equation.3">
                    <p:embed/>
                  </p:oleObj>
                </mc:Choice>
                <mc:Fallback>
                  <p:oleObj name="Equation" r:id="rId9" imgW="3937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390694" y="5267363"/>
                          <a:ext cx="854680" cy="523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2390694" y="4800600"/>
              <a:ext cx="51467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Where f</a:t>
              </a:r>
              <a:r>
                <a:rPr lang="en-US" baseline="-25000" dirty="0" smtClean="0"/>
                <a:t>i</a:t>
              </a:r>
              <a:r>
                <a:rPr lang="en-US" dirty="0" smtClean="0"/>
                <a:t> contains m labels such that</a:t>
              </a:r>
            </a:p>
            <a:p>
              <a:r>
                <a:rPr lang="en-US" dirty="0"/>
                <a:t> </a:t>
              </a:r>
            </a:p>
            <a:p>
              <a:r>
                <a:rPr lang="en-US" dirty="0" smtClean="0"/>
                <a:t>                  if object o is detected in frame I, otherwise</a:t>
              </a:r>
            </a:p>
            <a:p>
              <a:r>
                <a:rPr lang="en-US" dirty="0" smtClean="0"/>
                <a:t> </a:t>
              </a:r>
              <a:endParaRPr lang="en-US" dirty="0"/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07156"/>
                </p:ext>
              </p:extLst>
            </p:nvPr>
          </p:nvGraphicFramePr>
          <p:xfrm>
            <a:off x="2349500" y="5800725"/>
            <a:ext cx="936625" cy="523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0" name="Equation" r:id="rId11" imgW="431800" imgH="241300" progId="Equation.3">
                    <p:embed/>
                  </p:oleObj>
                </mc:Choice>
                <mc:Fallback>
                  <p:oleObj name="Equation" r:id="rId11" imgW="4318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349500" y="5800725"/>
                          <a:ext cx="936625" cy="523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06129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5970" y="2778729"/>
            <a:ext cx="26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Feature vector(frame):</a:t>
            </a:r>
            <a:endParaRPr lang="en-US" sz="2000" b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831058"/>
              </p:ext>
            </p:extLst>
          </p:nvPr>
        </p:nvGraphicFramePr>
        <p:xfrm>
          <a:off x="612976" y="1600200"/>
          <a:ext cx="2760146" cy="43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3" name="Equation" r:id="rId3" imgW="1282700" imgH="203200" progId="Equation.3">
                  <p:embed/>
                </p:oleObj>
              </mc:Choice>
              <mc:Fallback>
                <p:oleObj name="Equation" r:id="rId3" imgW="1282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976" y="1600200"/>
                        <a:ext cx="2760146" cy="437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08583" y="1631264"/>
            <a:ext cx="5049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enote indexes  of an input sequence with n frames</a:t>
            </a:r>
          </a:p>
          <a:p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enote indexes of m objects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351680"/>
              </p:ext>
            </p:extLst>
          </p:nvPr>
        </p:nvGraphicFramePr>
        <p:xfrm>
          <a:off x="553722" y="2199039"/>
          <a:ext cx="2857500" cy="427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" name="Equation" r:id="rId5" imgW="1358900" imgH="203200" progId="Equation.3">
                  <p:embed/>
                </p:oleObj>
              </mc:Choice>
              <mc:Fallback>
                <p:oleObj name="Equation" r:id="rId5" imgW="1358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3722" y="2199039"/>
                        <a:ext cx="2857500" cy="427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612976" y="3264474"/>
            <a:ext cx="6847992" cy="1600200"/>
            <a:chOff x="689476" y="4724400"/>
            <a:chExt cx="6847992" cy="1600200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1303000"/>
                </p:ext>
              </p:extLst>
            </p:nvPr>
          </p:nvGraphicFramePr>
          <p:xfrm>
            <a:off x="689476" y="4724400"/>
            <a:ext cx="1672724" cy="577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5" name="Equation" r:id="rId7" imgW="698500" imgH="241300" progId="Equation.3">
                    <p:embed/>
                  </p:oleObj>
                </mc:Choice>
                <mc:Fallback>
                  <p:oleObj name="Equation" r:id="rId7" imgW="698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89476" y="4724400"/>
                          <a:ext cx="1672724" cy="577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82288972"/>
                </p:ext>
              </p:extLst>
            </p:nvPr>
          </p:nvGraphicFramePr>
          <p:xfrm>
            <a:off x="2390694" y="5267363"/>
            <a:ext cx="854680" cy="523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6" name="Equation" r:id="rId9" imgW="393700" imgH="241300" progId="Equation.3">
                    <p:embed/>
                  </p:oleObj>
                </mc:Choice>
                <mc:Fallback>
                  <p:oleObj name="Equation" r:id="rId9" imgW="3937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390694" y="5267363"/>
                          <a:ext cx="854680" cy="523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2390694" y="4800600"/>
              <a:ext cx="51467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Where f</a:t>
              </a:r>
              <a:r>
                <a:rPr lang="en-US" baseline="-25000" dirty="0" smtClean="0"/>
                <a:t>i</a:t>
              </a:r>
              <a:r>
                <a:rPr lang="en-US" dirty="0" smtClean="0"/>
                <a:t> contains m labels such that</a:t>
              </a:r>
            </a:p>
            <a:p>
              <a:r>
                <a:rPr lang="en-US" dirty="0"/>
                <a:t> </a:t>
              </a:r>
            </a:p>
            <a:p>
              <a:r>
                <a:rPr lang="en-US" dirty="0" smtClean="0"/>
                <a:t>                  if object o is detected in frame I, otherwise</a:t>
              </a:r>
            </a:p>
            <a:p>
              <a:r>
                <a:rPr lang="en-US" dirty="0" smtClean="0"/>
                <a:t> </a:t>
              </a:r>
              <a:endParaRPr lang="en-US" dirty="0"/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20895782"/>
                </p:ext>
              </p:extLst>
            </p:nvPr>
          </p:nvGraphicFramePr>
          <p:xfrm>
            <a:off x="2349500" y="5800725"/>
            <a:ext cx="936625" cy="523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7" name="Equation" r:id="rId11" imgW="431800" imgH="241300" progId="Equation.3">
                    <p:embed/>
                  </p:oleObj>
                </mc:Choice>
                <mc:Fallback>
                  <p:oleObj name="Equation" r:id="rId11" imgW="4318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349500" y="5800725"/>
                          <a:ext cx="936625" cy="523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3" name="Content Placeholder 4" descr="000605.jpg"/>
          <p:cNvPicPr>
            <a:picLocks noGrp="1" noChangeAspect="1"/>
          </p:cNvPicPr>
          <p:nvPr>
            <p:ph idx="1"/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2" t="8753" b="8753"/>
          <a:stretch/>
        </p:blipFill>
        <p:spPr>
          <a:xfrm>
            <a:off x="528917" y="4938978"/>
            <a:ext cx="2823883" cy="1919022"/>
          </a:xfrm>
        </p:spPr>
      </p:pic>
      <p:grpSp>
        <p:nvGrpSpPr>
          <p:cNvPr id="34" name="Group 33"/>
          <p:cNvGrpSpPr/>
          <p:nvPr/>
        </p:nvGrpSpPr>
        <p:grpSpPr>
          <a:xfrm>
            <a:off x="1248344" y="5020458"/>
            <a:ext cx="1875856" cy="1709388"/>
            <a:chOff x="-1200040" y="2222933"/>
            <a:chExt cx="2450265" cy="2056602"/>
          </a:xfrm>
        </p:grpSpPr>
        <p:sp>
          <p:nvSpPr>
            <p:cNvPr id="35" name="Frame 34"/>
            <p:cNvSpPr/>
            <p:nvPr/>
          </p:nvSpPr>
          <p:spPr>
            <a:xfrm>
              <a:off x="-1200040" y="2591178"/>
              <a:ext cx="1657240" cy="1688357"/>
            </a:xfrm>
            <a:prstGeom prst="frame">
              <a:avLst>
                <a:gd name="adj1" fmla="val 3348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ame 35"/>
            <p:cNvSpPr/>
            <p:nvPr/>
          </p:nvSpPr>
          <p:spPr>
            <a:xfrm>
              <a:off x="628760" y="3324091"/>
              <a:ext cx="621465" cy="569676"/>
            </a:xfrm>
            <a:prstGeom prst="frame">
              <a:avLst>
                <a:gd name="adj1" fmla="val 334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-1200040" y="2222933"/>
              <a:ext cx="1657240" cy="34306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8000"/>
                  </a:solidFill>
                </a:rPr>
                <a:t>Active Laptop</a:t>
              </a:r>
              <a:endParaRPr lang="en-US" sz="1400" dirty="0">
                <a:solidFill>
                  <a:srgbClr val="008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8759" y="2981025"/>
              <a:ext cx="621466" cy="3430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700" dirty="0" smtClean="0">
                  <a:solidFill>
                    <a:srgbClr val="FFFF00"/>
                  </a:solidFill>
                </a:rPr>
                <a:t>Passive </a:t>
              </a:r>
            </a:p>
            <a:p>
              <a:pPr algn="ctr"/>
              <a:r>
                <a:rPr lang="en-US" sz="700" dirty="0" smtClean="0">
                  <a:solidFill>
                    <a:srgbClr val="FFFF00"/>
                  </a:solidFill>
                </a:rPr>
                <a:t>Cup</a:t>
              </a:r>
              <a:endParaRPr lang="en-US" sz="700" dirty="0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39" name="Chart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3461844"/>
              </p:ext>
            </p:extLst>
          </p:nvPr>
        </p:nvGraphicFramePr>
        <p:xfrm>
          <a:off x="3917574" y="5060246"/>
          <a:ext cx="4235825" cy="1527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</p:spTree>
    <p:extLst>
      <p:ext uri="{BB962C8B-B14F-4D97-AF65-F5344CB8AC3E}">
        <p14:creationId xmlns:p14="http://schemas.microsoft.com/office/powerpoint/2010/main" val="74454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Related work</a:t>
            </a:r>
          </a:p>
          <a:p>
            <a:r>
              <a:rPr lang="en-US" dirty="0" smtClean="0"/>
              <a:t>System Overview</a:t>
            </a:r>
          </a:p>
          <a:p>
            <a:r>
              <a:rPr lang="en-US" dirty="0" smtClean="0"/>
              <a:t>Method</a:t>
            </a:r>
          </a:p>
          <a:p>
            <a:r>
              <a:rPr lang="en-US" dirty="0" smtClean="0"/>
              <a:t>Experiments &amp; 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9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69734" y="3821878"/>
            <a:ext cx="4622144" cy="1962704"/>
            <a:chOff x="294063" y="4020814"/>
            <a:chExt cx="3126060" cy="1247635"/>
          </a:xfrm>
        </p:grpSpPr>
        <p:sp>
          <p:nvSpPr>
            <p:cNvPr id="9" name="Rounded Rectangle 8"/>
            <p:cNvSpPr/>
            <p:nvPr/>
          </p:nvSpPr>
          <p:spPr>
            <a:xfrm>
              <a:off x="304485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0,0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129358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0,1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44588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0,2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737227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0,3</a:t>
              </a:r>
              <a:endParaRPr lang="en-US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94063" y="4470199"/>
              <a:ext cx="1518190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1,0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942899" y="4470199"/>
              <a:ext cx="1477224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1,1</a:t>
              </a:r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02143" y="4020814"/>
              <a:ext cx="3117980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2,0</a:t>
              </a:r>
              <a:endParaRPr lang="en-US" dirty="0"/>
            </a:p>
          </p:txBody>
        </p:sp>
      </p:grp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085832"/>
              </p:ext>
            </p:extLst>
          </p:nvPr>
        </p:nvGraphicFramePr>
        <p:xfrm>
          <a:off x="5791200" y="3276600"/>
          <a:ext cx="2895600" cy="3161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" name="Equation" r:id="rId3" imgW="1384300" imgH="1511300" progId="Equation.3">
                  <p:embed/>
                </p:oleObj>
              </mc:Choice>
              <mc:Fallback>
                <p:oleObj name="Equation" r:id="rId3" imgW="1384300" imgH="151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91200" y="3276600"/>
                        <a:ext cx="2895600" cy="3161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25469" y="2057400"/>
            <a:ext cx="7165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Let T represent a temporal pyramid</a:t>
            </a:r>
          </a:p>
          <a:p>
            <a:r>
              <a:rPr lang="en-US" sz="2400" dirty="0" err="1" smtClean="0"/>
              <a:t>T</a:t>
            </a:r>
            <a:r>
              <a:rPr lang="en-US" sz="2400" baseline="-25000" dirty="0" err="1" smtClean="0"/>
              <a:t>l,k</a:t>
            </a:r>
            <a:r>
              <a:rPr lang="en-US" sz="2400" dirty="0" smtClean="0"/>
              <a:t> is the k </a:t>
            </a:r>
            <a:r>
              <a:rPr lang="en-US" sz="2400" baseline="-25000" dirty="0" err="1" smtClean="0"/>
              <a:t>th</a:t>
            </a:r>
            <a:r>
              <a:rPr lang="en-US" sz="2400" dirty="0" smtClean="0"/>
              <a:t> time segment on level </a:t>
            </a:r>
            <a:r>
              <a:rPr lang="en-US" sz="2400" i="1" dirty="0" smtClean="0">
                <a:latin typeface="Didot"/>
                <a:cs typeface="Didot"/>
              </a:rPr>
              <a:t>l</a:t>
            </a:r>
            <a:r>
              <a:rPr lang="en-US" sz="2400" dirty="0" smtClean="0"/>
              <a:t> of the pyramid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91087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Temporal Pyramid?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Multi</a:t>
            </a:r>
            <a:r>
              <a:rPr lang="en-US" dirty="0"/>
              <a:t>-</a:t>
            </a:r>
            <a:r>
              <a:rPr lang="en-US" dirty="0" smtClean="0"/>
              <a:t>resolution </a:t>
            </a:r>
            <a:r>
              <a:rPr lang="en-US" dirty="0"/>
              <a:t>in Time </a:t>
            </a:r>
            <a:r>
              <a:rPr lang="en-US" dirty="0" smtClean="0"/>
              <a:t>Domain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Correction </a:t>
            </a:r>
            <a:r>
              <a:rPr lang="en-US" dirty="0"/>
              <a:t>of Object </a:t>
            </a:r>
            <a:r>
              <a:rPr lang="en-US" dirty="0" smtClean="0"/>
              <a:t>Detection</a:t>
            </a:r>
          </a:p>
          <a:p>
            <a:endParaRPr lang="en-US" dirty="0" smtClean="0"/>
          </a:p>
          <a:p>
            <a:r>
              <a:rPr lang="en-US" dirty="0"/>
              <a:t>Alternative of Hierarchical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68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Temporal Pyramid?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Multi</a:t>
            </a:r>
            <a:r>
              <a:rPr lang="en-US" dirty="0"/>
              <a:t>-</a:t>
            </a:r>
            <a:r>
              <a:rPr lang="en-US" dirty="0" smtClean="0"/>
              <a:t>resolution </a:t>
            </a:r>
            <a:r>
              <a:rPr lang="en-US" dirty="0"/>
              <a:t>in Time </a:t>
            </a:r>
            <a:r>
              <a:rPr lang="en-US" dirty="0" smtClean="0"/>
              <a:t>Domain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2286000" y="4055002"/>
            <a:ext cx="4622144" cy="1962704"/>
            <a:chOff x="294063" y="4020814"/>
            <a:chExt cx="3126060" cy="1247635"/>
          </a:xfrm>
        </p:grpSpPr>
        <p:sp>
          <p:nvSpPr>
            <p:cNvPr id="6" name="Rounded Rectangle 5"/>
            <p:cNvSpPr/>
            <p:nvPr/>
          </p:nvSpPr>
          <p:spPr>
            <a:xfrm>
              <a:off x="304485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0,0</a:t>
              </a:r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129358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0,1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944588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0,2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737227" y="4923491"/>
              <a:ext cx="682895" cy="34495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0,3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4063" y="4470199"/>
              <a:ext cx="1518190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1,0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42899" y="4470199"/>
              <a:ext cx="1477224" cy="34495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1,1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02143" y="4020814"/>
              <a:ext cx="3117980" cy="34495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2,0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974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Temporal Pyramid?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Correction </a:t>
            </a:r>
            <a:r>
              <a:rPr lang="en-US" dirty="0"/>
              <a:t>of Object </a:t>
            </a:r>
            <a:r>
              <a:rPr lang="en-US" dirty="0" smtClean="0"/>
              <a:t>Detection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505200"/>
            <a:ext cx="2867157" cy="31538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70023" y="5802997"/>
            <a:ext cx="3573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Precision &amp; std. deviation of the </a:t>
            </a:r>
          </a:p>
          <a:p>
            <a:r>
              <a:rPr lang="en-US" dirty="0" smtClean="0"/>
              <a:t>Object detection in the dataset </a:t>
            </a:r>
            <a:r>
              <a:rPr lang="en-US" dirty="0"/>
              <a:t>[</a:t>
            </a:r>
            <a:r>
              <a:rPr lang="en-US" dirty="0" err="1"/>
              <a:t>Pirsiavash</a:t>
            </a:r>
            <a:r>
              <a:rPr lang="en-US" dirty="0"/>
              <a:t> </a:t>
            </a:r>
            <a:r>
              <a:rPr lang="en-US" i="1" dirty="0"/>
              <a:t>et al., </a:t>
            </a:r>
            <a:r>
              <a:rPr lang="en-US" dirty="0"/>
              <a:t> 12]</a:t>
            </a:r>
          </a:p>
        </p:txBody>
      </p:sp>
    </p:spTree>
    <p:extLst>
      <p:ext uri="{BB962C8B-B14F-4D97-AF65-F5344CB8AC3E}">
        <p14:creationId xmlns:p14="http://schemas.microsoft.com/office/powerpoint/2010/main" val="130183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Temporal Pyramid?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Alternative of Hierarchical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Labeling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CRF and the problem(activity model in the paper)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74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</a:t>
            </a:r>
            <a:r>
              <a:rPr lang="en-US" dirty="0" smtClean="0"/>
              <a:t>Sequence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81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L</a:t>
            </a:r>
            <a:r>
              <a:rPr lang="en-US" dirty="0" smtClean="0"/>
              <a:t>aundry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&amp; 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22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5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22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2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97680" y="3048906"/>
            <a:ext cx="1741201" cy="16664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107995" y="3731935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34257" y="3193335"/>
            <a:ext cx="2582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Ongoing Activity</a:t>
            </a:r>
            <a:endParaRPr lang="en-US" sz="2800" dirty="0"/>
          </a:p>
        </p:txBody>
      </p:sp>
      <p:pic>
        <p:nvPicPr>
          <p:cNvPr id="8" name="Picture 7" descr="Screen Shot 2012-11-13 at 8.3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" y="2935117"/>
            <a:ext cx="2904421" cy="188515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708464" y="3715121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772" y="2222928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First-Person-View Videos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0" b="81000" l="13000" r="92400">
                        <a14:foregroundMark x1="85000" y1="45600" x2="85000" y2="45600"/>
                        <a14:foregroundMark x1="79400" y1="46200" x2="79400" y2="46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7036" y="2935117"/>
            <a:ext cx="1931845" cy="1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7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97680" y="3048906"/>
            <a:ext cx="1741201" cy="16664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107995" y="3731935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19260" y="2301361"/>
            <a:ext cx="26458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Activity of Daily Life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Eating,</a:t>
            </a:r>
          </a:p>
          <a:p>
            <a:pPr algn="ctr"/>
            <a:r>
              <a:rPr lang="en-US" sz="2400" dirty="0" smtClean="0"/>
              <a:t>Drinking,</a:t>
            </a:r>
          </a:p>
          <a:p>
            <a:pPr algn="ctr"/>
            <a:r>
              <a:rPr lang="en-US" sz="2400" dirty="0" smtClean="0"/>
              <a:t>Laundry, </a:t>
            </a:r>
          </a:p>
          <a:p>
            <a:pPr algn="ctr"/>
            <a:r>
              <a:rPr lang="en-US" sz="2400" dirty="0" smtClean="0"/>
              <a:t>etc.</a:t>
            </a:r>
            <a:endParaRPr lang="en-US" sz="2400" dirty="0"/>
          </a:p>
        </p:txBody>
      </p:sp>
      <p:pic>
        <p:nvPicPr>
          <p:cNvPr id="8" name="Picture 7" descr="Screen Shot 2012-11-13 at 8.3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" y="2935117"/>
            <a:ext cx="2904421" cy="188515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708464" y="3715121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772" y="2222928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First-Person-View Videos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0" b="81000" l="13000" r="92400">
                        <a14:foregroundMark x1="85000" y1="45600" x2="85000" y2="45600"/>
                        <a14:foregroundMark x1="79400" y1="46200" x2="79400" y2="46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7036" y="2935117"/>
            <a:ext cx="1931845" cy="1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6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Placeholder 4" descr="Screen Shot 2012-10-11 at 3.44.08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7794"/>
          <a:stretch>
            <a:fillRect/>
          </a:stretch>
        </p:blipFill>
        <p:spPr>
          <a:xfrm>
            <a:off x="1898640" y="1683129"/>
            <a:ext cx="5346720" cy="3530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9609" y="5602943"/>
            <a:ext cx="5229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Multimodal Context </a:t>
            </a:r>
            <a:r>
              <a:rPr lang="en-US" sz="2800" dirty="0"/>
              <a:t>A</a:t>
            </a:r>
            <a:r>
              <a:rPr lang="en-US" sz="2800" dirty="0" smtClean="0"/>
              <a:t>ware </a:t>
            </a:r>
            <a:r>
              <a:rPr lang="en-US" sz="2800" dirty="0"/>
              <a:t>S</a:t>
            </a:r>
            <a:r>
              <a:rPr lang="en-US" sz="2800" dirty="0" smtClean="0"/>
              <a:t>ervice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9585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Time has 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Device : </a:t>
            </a:r>
            <a:r>
              <a:rPr lang="en-US" dirty="0" err="1" smtClean="0"/>
              <a:t>GoPro</a:t>
            </a:r>
            <a:r>
              <a:rPr lang="en-US" dirty="0" smtClean="0"/>
              <a:t> camera, Google Glass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Screen Shot 2013-06-08 at 4.47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819401"/>
            <a:ext cx="2547603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8" y="2819400"/>
            <a:ext cx="4234329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6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Time has 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</a:p>
        </p:txBody>
      </p:sp>
      <p:pic>
        <p:nvPicPr>
          <p:cNvPr id="4" name="Picture 3" descr="Screen Shot 2013-06-08 at 4.12.1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" t="44123" r="40435" b="6928"/>
          <a:stretch/>
        </p:blipFill>
        <p:spPr>
          <a:xfrm>
            <a:off x="4679753" y="2192745"/>
            <a:ext cx="3267264" cy="2129481"/>
          </a:xfrm>
          <a:prstGeom prst="rect">
            <a:avLst/>
          </a:prstGeom>
        </p:spPr>
      </p:pic>
      <p:pic>
        <p:nvPicPr>
          <p:cNvPr id="5" name="Picture 4" descr="Screen Shot 2012-12-26 at 9.43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0" y="2192745"/>
            <a:ext cx="3227790" cy="2129481"/>
          </a:xfrm>
          <a:prstGeom prst="rect">
            <a:avLst/>
          </a:prstGeom>
        </p:spPr>
      </p:pic>
      <p:pic>
        <p:nvPicPr>
          <p:cNvPr id="6" name="Content Placeholder 3" descr="Screen Shot 2013-06-08 at 4.08.4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23709" r="39815" b="9844"/>
          <a:stretch/>
        </p:blipFill>
        <p:spPr>
          <a:xfrm>
            <a:off x="1306280" y="4446096"/>
            <a:ext cx="3227790" cy="2334936"/>
          </a:xfrm>
          <a:prstGeom prst="rect">
            <a:avLst/>
          </a:prstGeom>
        </p:spPr>
      </p:pic>
      <p:pic>
        <p:nvPicPr>
          <p:cNvPr id="7" name="Picture 6" descr="Screen Shot 2013-06-08 at 4.33.34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3" t="22067" r="39661" b="11392"/>
          <a:stretch/>
        </p:blipFill>
        <p:spPr>
          <a:xfrm>
            <a:off x="4705411" y="4446096"/>
            <a:ext cx="3267264" cy="23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2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731747"/>
              </p:ext>
            </p:extLst>
          </p:nvPr>
        </p:nvGraphicFramePr>
        <p:xfrm>
          <a:off x="1066800" y="3122706"/>
          <a:ext cx="7162800" cy="1447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1400"/>
                <a:gridCol w="3581400"/>
              </a:tblGrid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Good Part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Bad Part</a:t>
                      </a:r>
                      <a:endParaRPr lang="en-US" dirty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Sequential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Interleaved/Co-occurrence</a:t>
                      </a:r>
                      <a:endParaRPr lang="en-US" sz="1800" b="1" dirty="0" smtClean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baseline="0" dirty="0" smtClean="0"/>
                        <a:t>variation in duration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05000" y="2274047"/>
            <a:ext cx="5265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Properties of Activities of Daily Life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2265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614</Words>
  <Application>Microsoft Macintosh PowerPoint</Application>
  <PresentationFormat>On-screen Show (4:3)</PresentationFormat>
  <Paragraphs>178</Paragraphs>
  <Slides>30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Office Theme</vt:lpstr>
      <vt:lpstr>Equation</vt:lpstr>
      <vt:lpstr>基於時序金字塔之第一人稱影像行為辨識  Activity Recognition in First-Person Camera View Based on Temporal Pyramid</vt:lpstr>
      <vt:lpstr>Outline</vt:lpstr>
      <vt:lpstr>Introduction</vt:lpstr>
      <vt:lpstr>Problem Definition</vt:lpstr>
      <vt:lpstr>Problem Definition</vt:lpstr>
      <vt:lpstr>Motivation</vt:lpstr>
      <vt:lpstr>The Time has Come</vt:lpstr>
      <vt:lpstr>The Time has Come</vt:lpstr>
      <vt:lpstr>The Problem</vt:lpstr>
      <vt:lpstr>The Problem</vt:lpstr>
      <vt:lpstr>Related Work</vt:lpstr>
      <vt:lpstr>Related Work</vt:lpstr>
      <vt:lpstr>System Overview</vt:lpstr>
      <vt:lpstr>System Overview</vt:lpstr>
      <vt:lpstr>Method</vt:lpstr>
      <vt:lpstr>Visual Phrase Object Feature</vt:lpstr>
      <vt:lpstr>Visual Phrase Object Feature</vt:lpstr>
      <vt:lpstr>Visual Phrase Object Feature</vt:lpstr>
      <vt:lpstr>Visual Phrase Object Feature</vt:lpstr>
      <vt:lpstr>Temporal Pyramid</vt:lpstr>
      <vt:lpstr>Temporal Pyramid</vt:lpstr>
      <vt:lpstr>Temporal Pyramid</vt:lpstr>
      <vt:lpstr>Temporal Pyramid</vt:lpstr>
      <vt:lpstr>Temporal Pyramid</vt:lpstr>
      <vt:lpstr>Sequence Labeling</vt:lpstr>
      <vt:lpstr>Online Sequence Finding</vt:lpstr>
      <vt:lpstr>A Laundry Example</vt:lpstr>
      <vt:lpstr>Experiment &amp; Results</vt:lpstr>
      <vt:lpstr>Demo</vt:lpstr>
      <vt:lpstr>conclusion</vt:lpstr>
    </vt:vector>
  </TitlesOfParts>
  <Company>Yahoo!,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Yahoo! Inc.</dc:creator>
  <cp:lastModifiedBy>Yahoo! Inc.</cp:lastModifiedBy>
  <cp:revision>331</cp:revision>
  <dcterms:created xsi:type="dcterms:W3CDTF">2013-06-05T16:30:01Z</dcterms:created>
  <dcterms:modified xsi:type="dcterms:W3CDTF">2013-06-08T15:53:24Z</dcterms:modified>
</cp:coreProperties>
</file>